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301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CCB4C-0DFD-41F3-A7A9-F1753A6D7792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C26E-4A20-4FAF-B653-82D372554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4389D-D8E3-44EF-9210-C4C9047A25D5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1FB5A-AE20-4AA8-9797-8D30182E0B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B7D23-2767-4B6A-8D91-61F07ACBD5E2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8052E-A075-48E3-96D7-A0EBD2EC4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C766-B6B4-4F9D-818F-DEB3B3592292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864C0-E113-42F8-B996-2F28D6A77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4E996-391D-4D68-A6B6-02DC84905501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EB2E2-878E-49FE-B1CD-5FFA53B87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B76D5-E45B-40C7-9BD0-38566CD2CBD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162B1-70A5-49AD-8BA7-9AF7157E1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13EC2-8000-4F54-A6A3-AEDF975B504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6687D-55E0-47A3-8A8F-9A7B7024B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06B65-0E3F-4EF5-A7D1-6911F63F3488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2A454-A467-4A6D-A9AA-D0CD7A8EE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6696B-0D48-4069-BC16-F27D889FC5F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47D26-89A8-4FFA-A28C-E019496D48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32D4B-63C6-46D9-AD29-272ACFC37B65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D8CC1-2F02-419C-9788-4075B5559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CC1B3-3547-463B-AE17-3E79FCB7C23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B5FC-5CB2-49CC-B0F4-0BFE31CD4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8DCB3-3704-4DAD-9CF5-50B3641D1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60A67A-1563-407E-86FF-6763B3B6DFED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89C17A-D799-4A1C-9AB9-85825C2C3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rtchive.com/web_gallery/reproductions/117001-117500/117432/size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dic.academic.ru/pictures/enc_pictures/849-2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g-fotki.yandex.ru/get/4514/random-499.27e/0_54b0e_81b82048_X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www.novickiy.ru/_ph/8/2/39083433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ovickiy.ru/_ph/7/2/945083438.jpg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realgallery.ru/copy_pictures/big/1022109.jpg?10.03.10.15.51.37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slovari.yandex.ru/~&#1082;&#1085;&#1080;&#1075;&#1080;/&#1041;&#1057;&#1069;/&#1041;&#1091;&#1082;&#1086;&#1083;&#1080;&#1082;&#1072;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affresco.ru/gallery/f-a-s-2/3337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s58.radikal.ru/i159/1004/f0/893a485aadf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artnow.ru/img/114000/114880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vetrovsk.files.wordpress.com/2010/04/004x2ckw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samaralifephoto.files.wordpress.com/2009/01/pastoral_quietude.jpg?w=700&amp;h=45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poetafield.files.wordpress.com/2010/04/pastoral11.jp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hyperlink" Target="http://mesmeeacuttita.files.wordpress.com/2011/06/laurence_sterne_by_sir_joshua_reynold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tcult.ru/u/dd/_biografii/1442/foto.jpg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://static.guim.co.uk/sys-images/Books/Pix/pictures/2010/7/23/1279893371146/Samuel-Richardson-006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shkolazhizni.ru/img/content/i71/71375_or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Н.М.Карамзин. Слово о писателе и историке. Понятие о сентиментализме. «Осень» как произведение сентиментализма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smtClean="0"/>
              <a:t>Русская история, казалось, была открыта Карамзиным, как Америка Колумбом.</a:t>
            </a:r>
          </a:p>
          <a:p>
            <a:r>
              <a:rPr lang="ru-RU" sz="2800" smtClean="0"/>
              <a:t>         </a:t>
            </a:r>
            <a:r>
              <a:rPr lang="ru-RU" sz="2400" smtClean="0"/>
              <a:t>А.С.Пушкин</a:t>
            </a:r>
          </a:p>
        </p:txBody>
      </p:sp>
      <p:pic>
        <p:nvPicPr>
          <p:cNvPr id="15363" name="Picture 4" descr="карамзин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87800" y="461963"/>
            <a:ext cx="4286250" cy="5476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Просмотр видеоролика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1. Карамзин – писатель и поэт.</a:t>
            </a:r>
          </a:p>
          <a:p>
            <a:pPr>
              <a:buFont typeface="Arial" charset="0"/>
              <a:buNone/>
            </a:pPr>
            <a:r>
              <a:rPr lang="ru-RU" smtClean="0"/>
              <a:t>2. Карамзин – историк.</a:t>
            </a:r>
          </a:p>
          <a:p>
            <a:pPr>
              <a:buFont typeface="Arial" charset="0"/>
              <a:buNone/>
            </a:pPr>
            <a:r>
              <a:rPr lang="ru-RU" smtClean="0"/>
              <a:t>3. Карамзин – реформатор русского литературного языка.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Новые словосочетания:</a:t>
            </a:r>
            <a:r>
              <a:rPr lang="ru-RU" smtClean="0"/>
              <a:t> </a:t>
            </a:r>
            <a:r>
              <a:rPr lang="ru-RU" i="1" smtClean="0"/>
              <a:t>нежное сердце, душевная доброта, благородный вид, похитить сердце, бледная луна.</a:t>
            </a:r>
            <a:endParaRPr lang="ru-RU" smtClean="0"/>
          </a:p>
          <a:p>
            <a:r>
              <a:rPr lang="ru-RU" b="1" smtClean="0"/>
              <a:t>Новые слова: </a:t>
            </a:r>
            <a:r>
              <a:rPr lang="ru-RU" i="1" smtClean="0"/>
              <a:t>личность, первоклассный, промышленность, влюбленность, рассудительность.</a:t>
            </a:r>
            <a:endParaRPr lang="ru-RU" smtClean="0"/>
          </a:p>
          <a:p>
            <a:r>
              <a:rPr lang="ru-RU" b="1" smtClean="0"/>
              <a:t>Заимствования: </a:t>
            </a:r>
            <a:r>
              <a:rPr lang="ru-RU" i="1" smtClean="0"/>
              <a:t>тротуар, милиция, тост, эгоист, карикатура, контролер.</a:t>
            </a: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0" y="500063"/>
            <a:ext cx="6572250" cy="1071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</a:rPr>
              <a:t>Сентиментализм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929063" y="1643063"/>
            <a:ext cx="1000125" cy="1285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3000" y="3000375"/>
            <a:ext cx="6572250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</a:rPr>
              <a:t>От английского </a:t>
            </a:r>
            <a:r>
              <a:rPr lang="en-US" sz="2800" b="1" dirty="0">
                <a:solidFill>
                  <a:srgbClr val="002060"/>
                </a:solidFill>
              </a:rPr>
              <a:t>sentimental</a:t>
            </a:r>
            <a:r>
              <a:rPr lang="ru-RU" sz="2800" b="1" dirty="0">
                <a:solidFill>
                  <a:srgbClr val="002060"/>
                </a:solidFill>
              </a:rPr>
              <a:t> - чувствительный</a:t>
            </a:r>
          </a:p>
        </p:txBody>
      </p:sp>
      <p:sp>
        <p:nvSpPr>
          <p:cNvPr id="7" name="Овал 6"/>
          <p:cNvSpPr/>
          <p:nvPr/>
        </p:nvSpPr>
        <p:spPr>
          <a:xfrm>
            <a:off x="3500438" y="4357688"/>
            <a:ext cx="1857375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2060"/>
                </a:solidFill>
              </a:rPr>
              <a:t>XVIII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5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6" name="Group 28"/>
          <p:cNvGraphicFramePr>
            <a:graphicFrameLocks noGrp="1"/>
          </p:cNvGraphicFramePr>
          <p:nvPr>
            <p:ph idx="1"/>
          </p:nvPr>
        </p:nvGraphicFramePr>
        <p:xfrm>
          <a:off x="304800" y="685800"/>
          <a:ext cx="8610600" cy="5434013"/>
        </p:xfrm>
        <a:graphic>
          <a:graphicData uri="http://schemas.openxmlformats.org/drawingml/2006/table">
            <a:tbl>
              <a:tblPr/>
              <a:tblGrid>
                <a:gridCol w="4305300"/>
                <a:gridCol w="430530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Классицизм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Сентиментализм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Культ разума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Культ чувства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Приоритет – общественная жизнь человека, гражданский долг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Приоритет- частная жизнь человека, сфера эмоций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Литературные нормы и правила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Нарушение литературных границ и правил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Основная идея</a:t>
            </a:r>
            <a:r>
              <a:rPr lang="ru-RU" smtClean="0"/>
              <a:t> – мирная, идиллическая жизнь человека на лоне природы.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39825"/>
          </a:xfrm>
        </p:spPr>
        <p:txBody>
          <a:bodyPr/>
          <a:lstStyle/>
          <a:p>
            <a:r>
              <a:rPr lang="ru-RU" smtClean="0"/>
              <a:t>Предмет изображения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   - мирная, идиллическая жизнь человека на лоне природы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u="sng" smtClean="0"/>
              <a:t>Идиллия </a:t>
            </a:r>
            <a:r>
              <a:rPr lang="ru-RU" smtClean="0"/>
              <a:t>– безмятежное, мирное и гармоничное бытие. </a:t>
            </a:r>
          </a:p>
        </p:txBody>
      </p:sp>
      <p:pic>
        <p:nvPicPr>
          <p:cNvPr id="22531" name="Picture 5" descr="Картинка 9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r="9465"/>
          <a:stretch>
            <a:fillRect/>
          </a:stretch>
        </p:blipFill>
        <p:spPr bwMode="auto">
          <a:xfrm>
            <a:off x="0" y="3048000"/>
            <a:ext cx="419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Картинка 69 из 1358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 l="4688" r="7813"/>
          <a:stretch>
            <a:fillRect/>
          </a:stretch>
        </p:blipFill>
        <p:spPr bwMode="auto">
          <a:xfrm>
            <a:off x="4800600" y="3125788"/>
            <a:ext cx="4343400" cy="37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2057400"/>
          </a:xfrm>
        </p:spPr>
        <p:txBody>
          <a:bodyPr/>
          <a:lstStyle/>
          <a:p>
            <a:r>
              <a:rPr lang="ru-RU" sz="2800" smtClean="0"/>
              <a:t>Резкое </a:t>
            </a:r>
            <a:r>
              <a:rPr lang="ru-RU" sz="2800" b="1" u="sng" smtClean="0"/>
              <a:t>противопоставление деревни</a:t>
            </a:r>
            <a:r>
              <a:rPr lang="ru-RU" sz="2800" smtClean="0"/>
              <a:t> – средоточия естественной жизни, нравственной чистоты и </a:t>
            </a:r>
            <a:r>
              <a:rPr lang="ru-RU" sz="2800" b="1" u="sng" smtClean="0"/>
              <a:t>города</a:t>
            </a:r>
            <a:r>
              <a:rPr lang="ru-RU" sz="2800" smtClean="0"/>
              <a:t> – символа зла, неестественной жизни, суеты, нравственной распущенности.</a:t>
            </a:r>
          </a:p>
        </p:txBody>
      </p:sp>
      <p:pic>
        <p:nvPicPr>
          <p:cNvPr id="23554" name="Picture 5" descr="Картинка 72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429000"/>
            <a:ext cx="38481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7" descr="i?id=104962629-09-72"/>
          <p:cNvPicPr>
            <a:picLocks noChangeAspect="1" noChangeArrowheads="1"/>
          </p:cNvPicPr>
          <p:nvPr/>
        </p:nvPicPr>
        <p:blipFill>
          <a:blip r:embed="rId4">
            <a:lum bright="-6000" contrast="36000"/>
          </a:blip>
          <a:srcRect/>
          <a:stretch>
            <a:fillRect/>
          </a:stretch>
        </p:blipFill>
        <p:spPr bwMode="auto">
          <a:xfrm>
            <a:off x="381000" y="2362200"/>
            <a:ext cx="376237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743200"/>
          </a:xfrm>
        </p:spPr>
        <p:txBody>
          <a:bodyPr/>
          <a:lstStyle/>
          <a:p>
            <a:r>
              <a:rPr lang="ru-RU" sz="2800" smtClean="0"/>
              <a:t>Новые герои – поселяне и поселянки, </a:t>
            </a:r>
            <a:br>
              <a:rPr lang="ru-RU" sz="2800" smtClean="0"/>
            </a:br>
            <a:r>
              <a:rPr lang="ru-RU" sz="2800" smtClean="0"/>
              <a:t>пастухи и пастушки</a:t>
            </a:r>
            <a:br>
              <a:rPr lang="ru-RU" sz="2800" smtClean="0"/>
            </a:br>
            <a:r>
              <a:rPr lang="ru-RU" sz="2800" smtClean="0"/>
              <a:t>Идеал – естественный человек</a:t>
            </a:r>
            <a:br>
              <a:rPr lang="ru-RU" sz="2800" smtClean="0"/>
            </a:br>
            <a:r>
              <a:rPr lang="ru-RU" sz="2800" smtClean="0"/>
              <a:t>Утверждается богатый внутренний мир представителей низших сословий</a:t>
            </a:r>
          </a:p>
        </p:txBody>
      </p:sp>
      <p:pic>
        <p:nvPicPr>
          <p:cNvPr id="24578" name="Picture 5" descr="Картинка 21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 l="3455" t="5998" r="3455" b="3999"/>
          <a:stretch>
            <a:fillRect/>
          </a:stretch>
        </p:blipFill>
        <p:spPr bwMode="auto">
          <a:xfrm>
            <a:off x="6272213" y="2819400"/>
            <a:ext cx="287178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7" descr="Картинка 51 из 1358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2819400"/>
            <a:ext cx="3302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8" descr="945083438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lum bright="12000"/>
          </a:blip>
          <a:srcRect b="4001"/>
          <a:stretch>
            <a:fillRect/>
          </a:stretch>
        </p:blipFill>
        <p:spPr bwMode="auto">
          <a:xfrm>
            <a:off x="0" y="2819400"/>
            <a:ext cx="31559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3129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/>
              <a:t>Жанры – сентиментальная повесть, путешествие, эпистолярный жанр (письма), идиллия (пастораль)- (франц. pastorate, от лат. pastoralis — пастушеский), литературные, музыкальные жанры, основанные на поэтизации мирной и простой сельской жизни.</a:t>
            </a:r>
            <a:r>
              <a:rPr lang="ru-RU" sz="4000"/>
              <a:t> </a:t>
            </a:r>
            <a:r>
              <a:rPr lang="ru-RU" sz="2800"/>
              <a:t> </a:t>
            </a:r>
          </a:p>
        </p:txBody>
      </p:sp>
      <p:pic>
        <p:nvPicPr>
          <p:cNvPr id="25602" name="Picture 4" descr="пастораль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376488"/>
            <a:ext cx="5867400" cy="448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763000" cy="6248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/>
              <a:t>  Идиллия</a:t>
            </a:r>
            <a:r>
              <a:rPr lang="ru-RU" sz="2800" smtClean="0"/>
              <a:t> (греч. eidýllion) - одна из основных литературных форм буколической поэзии (</a:t>
            </a:r>
            <a:r>
              <a:rPr lang="ru-RU" sz="2800" smtClean="0">
                <a:hlinkClick r:id="rId2"/>
              </a:rPr>
              <a:t>буколики</a:t>
            </a:r>
            <a:r>
              <a:rPr lang="ru-RU" sz="2800" smtClean="0"/>
              <a:t>); их объединяют интерес к повседневной жизни простых людей, к интимным чувствам, природе; изображение намеренно безыскусно.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/>
              <a:t>Буколика,</a:t>
            </a:r>
            <a:r>
              <a:rPr lang="ru-RU" sz="2800" smtClean="0"/>
              <a:t> буколическая поэзия (от греч. bukóĺos — пастух) - один из малых жанров поэзии, связанной со своим фольклорным источником — песнями пастухов. Б. как жанр определяется наличием песни, разнообразием и убедительностью раскрытых изнутри характеров, мастерством детали (особенно в пейзаже, всегда мирном и потому условном), восхвалением прелестей сельской жизни.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9" descr="Картинка 29 из 15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11971" t="1215"/>
          <a:stretch>
            <a:fillRect/>
          </a:stretch>
        </p:blipFill>
        <p:spPr bwMode="auto">
          <a:xfrm>
            <a:off x="0" y="77788"/>
            <a:ext cx="9144000" cy="673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5" descr="Картинка 105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 l="6425" t="1205" r="6827"/>
          <a:stretch>
            <a:fillRect/>
          </a:stretch>
        </p:blipFill>
        <p:spPr bwMode="auto">
          <a:xfrm>
            <a:off x="5029200" y="609600"/>
            <a:ext cx="4114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7" descr="Картинка 31 из 15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672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699" name="Picture 5" descr="Картинка 3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Особое внимание пейзажу</a:t>
            </a:r>
            <a:br>
              <a:rPr lang="ru-RU" sz="4000"/>
            </a:br>
            <a:r>
              <a:rPr lang="ru-RU" sz="4000"/>
              <a:t>Сентиментальный, идиллический пейзаж – речка, ручейки, лужок</a:t>
            </a:r>
          </a:p>
        </p:txBody>
      </p:sp>
      <p:pic>
        <p:nvPicPr>
          <p:cNvPr id="30722" name="Picture 5" descr="Картинка 60 из 1358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552825"/>
            <a:ext cx="507682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7" descr="Картинка 155 из 1358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981200"/>
            <a:ext cx="38036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458200" cy="17033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Задача автора – заставить читателя переживать, вызвать сострадание, слёзы умиления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ru-RU" smtClean="0"/>
              <a:t>Представители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181600"/>
            <a:ext cx="9525000" cy="9445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Лоренс Стерн     Сэмюэл Ричардсон    Жан Жак Руссо</a:t>
            </a:r>
          </a:p>
        </p:txBody>
      </p:sp>
      <p:pic>
        <p:nvPicPr>
          <p:cNvPr id="32771" name="Picture 5" descr="laurence_sterne_by_sir_joshua_reynold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t="-2000" r="10001" b="25999"/>
          <a:stretch>
            <a:fillRect/>
          </a:stretch>
        </p:blipFill>
        <p:spPr bwMode="auto">
          <a:xfrm>
            <a:off x="228600" y="2133600"/>
            <a:ext cx="2743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7" descr="Картинка 2 из 7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 l="17392" r="14783"/>
          <a:stretch>
            <a:fillRect/>
          </a:stretch>
        </p:blipFill>
        <p:spPr bwMode="auto">
          <a:xfrm>
            <a:off x="3124200" y="2209800"/>
            <a:ext cx="29718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9" descr="Картинка 1 из 756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 l="18480" r="16980"/>
          <a:stretch>
            <a:fillRect/>
          </a:stretch>
        </p:blipFill>
        <p:spPr bwMode="auto">
          <a:xfrm>
            <a:off x="6384925" y="2133600"/>
            <a:ext cx="27590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Русские сентименталисты</a:t>
            </a:r>
          </a:p>
        </p:txBody>
      </p:sp>
      <p:pic>
        <p:nvPicPr>
          <p:cNvPr id="33794" name="Picture 5" descr="Картинка 11 из 67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371600"/>
            <a:ext cx="35528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6" descr="карамзин"/>
          <p:cNvPicPr>
            <a:picLocks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876800" y="1371600"/>
            <a:ext cx="3124200" cy="3992563"/>
          </a:xfrm>
        </p:spPr>
      </p:pic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609600" y="5638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Calibri" pitchFamily="34" charset="0"/>
              </a:rPr>
              <a:t>В.А.Жуковский               Н.М.Карамзин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Язык произведений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Эмоциональный</a:t>
            </a:r>
          </a:p>
          <a:p>
            <a:r>
              <a:rPr lang="ru-RU" smtClean="0"/>
              <a:t>Изящный</a:t>
            </a:r>
          </a:p>
          <a:p>
            <a:r>
              <a:rPr lang="ru-RU" smtClean="0"/>
              <a:t>Выразительный, образный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0000"/>
                </a:solidFill>
              </a:rPr>
              <a:t>Идеи сентиментализма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Нравственное равенство людей</a:t>
            </a:r>
          </a:p>
          <a:p>
            <a:r>
              <a:rPr lang="ru-RU" smtClean="0"/>
              <a:t>Идеалы естественности и простоты</a:t>
            </a:r>
          </a:p>
          <a:p>
            <a:r>
              <a:rPr lang="ru-RU" smtClean="0"/>
              <a:t>Идея органической связи с природой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Жанры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Дневники</a:t>
            </a:r>
          </a:p>
          <a:p>
            <a:r>
              <a:rPr lang="ru-RU" smtClean="0"/>
              <a:t>Путевые заметки</a:t>
            </a:r>
          </a:p>
          <a:p>
            <a:r>
              <a:rPr lang="ru-RU" smtClean="0"/>
              <a:t>Письма</a:t>
            </a:r>
          </a:p>
          <a:p>
            <a:r>
              <a:rPr lang="ru-RU" smtClean="0"/>
              <a:t>Мемуары</a:t>
            </a:r>
          </a:p>
          <a:p>
            <a:r>
              <a:rPr lang="ru-RU" smtClean="0"/>
              <a:t>Элегические послания</a:t>
            </a:r>
          </a:p>
          <a:p>
            <a:r>
              <a:rPr lang="ru-RU" smtClean="0"/>
              <a:t>Повести</a:t>
            </a:r>
          </a:p>
          <a:p>
            <a:r>
              <a:rPr lang="ru-RU" smtClean="0"/>
              <a:t>Романы</a:t>
            </a:r>
          </a:p>
          <a:p>
            <a:pPr>
              <a:buFontTx/>
              <a:buNone/>
            </a:pPr>
            <a:endParaRPr lang="ru-RU" smtClean="0"/>
          </a:p>
        </p:txBody>
      </p:sp>
      <p:pic>
        <p:nvPicPr>
          <p:cNvPr id="36867" name="Содержимое 5" descr="письмо.wm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0" y="3143250"/>
            <a:ext cx="2673350" cy="3022600"/>
          </a:xfrm>
        </p:spPr>
      </p:pic>
      <p:pic>
        <p:nvPicPr>
          <p:cNvPr id="36868" name="Рисунок 6" descr="книга и свеча плохая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714375"/>
            <a:ext cx="22145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Боровиковский</a:t>
            </a:r>
            <a:r>
              <a:rPr lang="ru-RU" dirty="0" smtClean="0"/>
              <a:t> «Портрет Лопухиной»</a:t>
            </a:r>
            <a:endParaRPr lang="ru-RU" dirty="0"/>
          </a:p>
        </p:txBody>
      </p:sp>
      <p:pic>
        <p:nvPicPr>
          <p:cNvPr id="37890" name="Содержимое 4" descr="Портрет М.И.Лопухиной.bmp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3925" y="1962150"/>
            <a:ext cx="3105150" cy="4000500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b="1" smtClean="0"/>
              <a:t>Что является фоном?</a:t>
            </a:r>
          </a:p>
          <a:p>
            <a:r>
              <a:rPr lang="ru-RU" sz="2000" b="1" smtClean="0"/>
              <a:t>Каков смысл этого фона?</a:t>
            </a:r>
          </a:p>
          <a:p>
            <a:r>
              <a:rPr lang="ru-RU" sz="2000" b="1" smtClean="0"/>
              <a:t>Что выражают глаза, губы, поворот головы героини?</a:t>
            </a:r>
          </a:p>
          <a:p>
            <a:r>
              <a:rPr lang="ru-RU" sz="2000" b="1" smtClean="0"/>
              <a:t>Какие черты присущи этой женщине?</a:t>
            </a:r>
          </a:p>
          <a:p>
            <a:r>
              <a:rPr lang="ru-RU" sz="2000" b="1" smtClean="0"/>
              <a:t>Как одета Лопухина?</a:t>
            </a:r>
          </a:p>
          <a:p>
            <a:r>
              <a:rPr lang="ru-RU" sz="2000" b="1" smtClean="0"/>
              <a:t>Какие краски преобладают в портрете?</a:t>
            </a:r>
          </a:p>
          <a:p>
            <a:r>
              <a:rPr lang="ru-RU" sz="2000" b="1" smtClean="0"/>
              <a:t>Почему именно эти тона использует художник?</a:t>
            </a:r>
          </a:p>
        </p:txBody>
      </p:sp>
      <p:pic>
        <p:nvPicPr>
          <p:cNvPr id="8" name="Содержимое 5" descr="Боровиковский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1928813"/>
            <a:ext cx="31083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Чем этот портрет отличается от портретов эпохи классицизма?</a:t>
            </a:r>
            <a:endParaRPr lang="ru-RU" sz="3600" dirty="0"/>
          </a:p>
        </p:txBody>
      </p:sp>
      <p:pic>
        <p:nvPicPr>
          <p:cNvPr id="5" name="Содержимое 4" descr="Портрет М.И.Лопухиной.bmp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572132" y="1928802"/>
            <a:ext cx="3105584" cy="4001059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Карл III.bmp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596" y="1928802"/>
            <a:ext cx="1714512" cy="2408344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Екатерина 2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2857496"/>
            <a:ext cx="2600326" cy="37147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Сентиментализм в парковом искусстве</a:t>
            </a:r>
            <a:endParaRPr lang="ru-RU" dirty="0"/>
          </a:p>
        </p:txBody>
      </p:sp>
      <p:sp>
        <p:nvSpPr>
          <p:cNvPr id="39938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>
                <a:solidFill>
                  <a:srgbClr val="000000"/>
                </a:solidFill>
              </a:rPr>
              <a:t>Нарядность дворца и «больших кругов» в парке со статуями Правосудия и Мира не подавляют величием, а создают ощущение свободы и гармонии</a:t>
            </a:r>
          </a:p>
        </p:txBody>
      </p:sp>
      <p:pic>
        <p:nvPicPr>
          <p:cNvPr id="5" name="Содержимое 4" descr="Павловское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214422"/>
            <a:ext cx="4038600" cy="2196998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олочн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4038600" cy="302895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57188"/>
            <a:ext cx="4495800" cy="5662612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>
                <a:solidFill>
                  <a:srgbClr val="000000"/>
                </a:solidFill>
              </a:rPr>
              <a:t>«Молочня» построена в стиле швейцарской хижины из валунов. Колокол над «Молочней» приглашал в назначенный час к питию молока, а рядом на лугу паслись коровы и овцы.</a:t>
            </a:r>
          </a:p>
          <a:p>
            <a:pPr>
              <a:buFontTx/>
              <a:buNone/>
            </a:pPr>
            <a:r>
              <a:rPr lang="ru-RU" smtClean="0">
                <a:solidFill>
                  <a:srgbClr val="000000"/>
                </a:solidFill>
              </a:rPr>
              <a:t>Для чего?</a:t>
            </a:r>
          </a:p>
        </p:txBody>
      </p:sp>
      <p:pic>
        <p:nvPicPr>
          <p:cNvPr id="6" name="Рисунок 5" descr="молочня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571744"/>
            <a:ext cx="4286280" cy="3218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Содержимое 2"/>
          <p:cNvSpPr>
            <a:spLocks noGrp="1"/>
          </p:cNvSpPr>
          <p:nvPr>
            <p:ph sz="half" idx="1"/>
          </p:nvPr>
        </p:nvSpPr>
        <p:spPr>
          <a:xfrm>
            <a:off x="0" y="214313"/>
            <a:ext cx="4495800" cy="5805487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>
                <a:solidFill>
                  <a:srgbClr val="000000"/>
                </a:solidFill>
              </a:rPr>
              <a:t>Дети Марии Фёдоровны (жены Павла Первого) с лопаточками и граблями возделывали огород. В парке был «Памятник родителям». Семейные связи и идеи воспитания были святы во времена сентиментализма.</a:t>
            </a:r>
          </a:p>
        </p:txBody>
      </p:sp>
      <p:pic>
        <p:nvPicPr>
          <p:cNvPr id="41986" name="Содержимое 4" descr="Памятник родителям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57813" y="0"/>
            <a:ext cx="3786187" cy="5683250"/>
          </a:xfrm>
        </p:spPr>
      </p:pic>
      <p:pic>
        <p:nvPicPr>
          <p:cNvPr id="6" name="Рисунок 5" descr="Памятник родителям фрагмен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4225" y="3429000"/>
            <a:ext cx="45497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4495800" cy="60198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В Павловском создано на редкость органичное сочетание природы и искусства. Здесь нет противоречия между природой, зданиями, статуями.</a:t>
            </a:r>
          </a:p>
          <a:p>
            <a:pPr>
              <a:buFontTx/>
              <a:buNone/>
            </a:pPr>
            <a:r>
              <a:rPr lang="ru-RU" smtClean="0"/>
              <a:t>Парк кажется импровизацией самой природы, но он рукотворен.</a:t>
            </a:r>
          </a:p>
        </p:txBody>
      </p:sp>
      <p:pic>
        <p:nvPicPr>
          <p:cNvPr id="5" name="Содержимое 4" descr="Дворец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0"/>
            <a:ext cx="4038600" cy="2647950"/>
          </a:xfrm>
        </p:spPr>
      </p:pic>
      <p:pic>
        <p:nvPicPr>
          <p:cNvPr id="6" name="Рисунок 5" descr="Павловское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2214563"/>
            <a:ext cx="255111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авловское 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6775" y="3857625"/>
            <a:ext cx="44672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Содержимое 4" descr="Храм дружбы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285750"/>
            <a:ext cx="4038600" cy="2943225"/>
          </a:xfrm>
        </p:spPr>
      </p:pic>
      <p:sp>
        <p:nvSpPr>
          <p:cNvPr id="4403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28750"/>
            <a:ext cx="4495800" cy="459105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Нежные чувства преданности и дружбы были символически увековечены и в другом сооружении парка – «Храме Дружбы».</a:t>
            </a:r>
          </a:p>
        </p:txBody>
      </p:sp>
      <p:pic>
        <p:nvPicPr>
          <p:cNvPr id="44035" name="Рисунок 6" descr="сентиментализм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571875"/>
            <a:ext cx="41783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Черты сентиментализма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уход от прямолинейности классицизма в обрисовке характеров и их оценке;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подчеркнутая субъективность подхода к миру;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культ чувства;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культ природы;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культ врожденной нравственной чистоты, </a:t>
            </a:r>
            <a:r>
              <a:rPr lang="ru-RU" dirty="0" err="1" smtClean="0"/>
              <a:t>неиспорченности</a:t>
            </a:r>
            <a:r>
              <a:rPr lang="ru-RU" dirty="0" smtClean="0"/>
              <a:t>, естественности;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утверждение богатого духовного мира представителей низших сословий.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Особенности русского сентиментализма</a:t>
            </a:r>
            <a:endParaRPr lang="ru-RU" dirty="0"/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r>
              <a:rPr lang="ru-RU" smtClean="0"/>
              <a:t>сильная дидактическая установка;</a:t>
            </a:r>
          </a:p>
          <a:p>
            <a:r>
              <a:rPr lang="ru-RU" smtClean="0"/>
              <a:t>выраженный просветительский характер;</a:t>
            </a:r>
          </a:p>
          <a:p>
            <a:r>
              <a:rPr lang="ru-RU" smtClean="0"/>
              <a:t>активное совершенствование литературного языка посредством введения в него разговорных форм.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/>
              <a:t>Чтение и анализ стихотворения «Осень»</a:t>
            </a:r>
            <a:r>
              <a:rPr lang="ru-RU" sz="3600" smtClean="0"/>
              <a:t/>
            </a:r>
            <a:br>
              <a:rPr lang="ru-RU" sz="3600" smtClean="0"/>
            </a:br>
            <a:endParaRPr lang="ru-RU" sz="3600" smtClean="0"/>
          </a:p>
        </p:txBody>
      </p:sp>
      <p:sp>
        <p:nvSpPr>
          <p:cNvPr id="471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smtClean="0"/>
          </a:p>
          <a:p>
            <a:r>
              <a:rPr lang="ru-RU" smtClean="0"/>
              <a:t> - Какие чувства вызывает стихотворение?</a:t>
            </a:r>
          </a:p>
          <a:p>
            <a:r>
              <a:rPr lang="ru-RU" smtClean="0"/>
              <a:t> - В чем его смысл?</a:t>
            </a:r>
          </a:p>
          <a:p>
            <a:r>
              <a:rPr lang="ru-RU" smtClean="0"/>
              <a:t> - С чем сравнивается природа в стихотворении?</a:t>
            </a:r>
          </a:p>
          <a:p>
            <a:r>
              <a:rPr lang="ru-RU" smtClean="0"/>
              <a:t> - Как вы думаете, что автор хотел сказать этим стихотворением?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0000"/>
                </a:solidFill>
              </a:rPr>
              <a:t>Домашнее задание</a:t>
            </a:r>
          </a:p>
        </p:txBody>
      </p:sp>
      <p:sp>
        <p:nvSpPr>
          <p:cNvPr id="57346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662487"/>
          </a:xfrm>
        </p:spPr>
        <p:txBody>
          <a:bodyPr/>
          <a:lstStyle/>
          <a:p>
            <a:r>
              <a:rPr lang="ru-RU" smtClean="0"/>
              <a:t>Выучить лекцию.</a:t>
            </a:r>
          </a:p>
          <a:p>
            <a:r>
              <a:rPr lang="ru-RU" smtClean="0"/>
              <a:t>Прочитать повесть Н. М. Карамзина «Бедная Лиза».</a:t>
            </a:r>
          </a:p>
          <a:p>
            <a:r>
              <a:rPr lang="ru-RU" smtClean="0"/>
              <a:t>Найти в произведении черты сентиментализма и выписать в тетрадь.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579</Words>
  <Application>Microsoft Office PowerPoint</Application>
  <PresentationFormat>Экран (4:3)</PresentationFormat>
  <Paragraphs>92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Calibri</vt:lpstr>
      <vt:lpstr>Arial</vt:lpstr>
      <vt:lpstr>Wingdings</vt:lpstr>
      <vt:lpstr>Тема Office</vt:lpstr>
      <vt:lpstr>Тема Office</vt:lpstr>
      <vt:lpstr>Н.М.Карамзин. Слово о писателе и историке. Понятие о сентиментализме. «Осень» как произведение сентиментализма</vt:lpstr>
      <vt:lpstr>Слайд 2</vt:lpstr>
      <vt:lpstr>Просмотр видеоролика</vt:lpstr>
      <vt:lpstr>Слайд 4</vt:lpstr>
      <vt:lpstr>Слайд 5</vt:lpstr>
      <vt:lpstr>Слайд 6</vt:lpstr>
      <vt:lpstr>Слайд 7</vt:lpstr>
      <vt:lpstr>Предмет изображения</vt:lpstr>
      <vt:lpstr>Резкое противопоставление деревни – средоточия естественной жизни, нравственной чистоты и города – символа зла, неестественной жизни, суеты, нравственной распущенности.</vt:lpstr>
      <vt:lpstr>Новые герои – поселяне и поселянки,  пастухи и пастушки Идеал – естественный человек Утверждается богатый внутренний мир представителей низших сословий</vt:lpstr>
      <vt:lpstr>Жанры – сентиментальная повесть, путешествие, эпистолярный жанр (письма), идиллия (пастораль)- (франц. pastorate, от лат. pastoralis — пастушеский), литературные, музыкальные жанры, основанные на поэтизации мирной и простой сельской жизни.  </vt:lpstr>
      <vt:lpstr>Слайд 12</vt:lpstr>
      <vt:lpstr>Слайд 13</vt:lpstr>
      <vt:lpstr>Слайд 14</vt:lpstr>
      <vt:lpstr>Слайд 15</vt:lpstr>
      <vt:lpstr>Особое внимание пейзажу Сентиментальный, идиллический пейзаж – речка, ручейки, лужок</vt:lpstr>
      <vt:lpstr>Задача автора – заставить читателя переживать, вызвать сострадание, слёзы умиления</vt:lpstr>
      <vt:lpstr>Представители</vt:lpstr>
      <vt:lpstr>Русские сентименталисты</vt:lpstr>
      <vt:lpstr>Язык произведений</vt:lpstr>
      <vt:lpstr>Идеи сентиментализма</vt:lpstr>
      <vt:lpstr>Жанры</vt:lpstr>
      <vt:lpstr>Боровиковский «Портрет Лопухиной»</vt:lpstr>
      <vt:lpstr>Чем этот портрет отличается от портретов эпохи классицизма?</vt:lpstr>
      <vt:lpstr>Сентиментализм в парковом искусстве</vt:lpstr>
      <vt:lpstr>Слайд 26</vt:lpstr>
      <vt:lpstr>Слайд 27</vt:lpstr>
      <vt:lpstr>Слайд 28</vt:lpstr>
      <vt:lpstr>Слайд 29</vt:lpstr>
      <vt:lpstr>Черты сентиментализма </vt:lpstr>
      <vt:lpstr>Особенности русского сентиментализма</vt:lpstr>
      <vt:lpstr>Чтение и анализ стихотворения «Осень»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Н.М.Карамзин. Слово о писателе и историке. Понятие о сентиментализме. «Осень» как призведение сентиментализма.</dc:title>
  <dc:creator>Юрий Юрьевич</dc:creator>
  <cp:lastModifiedBy>Admin</cp:lastModifiedBy>
  <cp:revision>7</cp:revision>
  <dcterms:created xsi:type="dcterms:W3CDTF">2014-09-25T17:37:21Z</dcterms:created>
  <dcterms:modified xsi:type="dcterms:W3CDTF">2017-02-13T01:45:57Z</dcterms:modified>
</cp:coreProperties>
</file>